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74" r:id="rId2"/>
    <p:sldId id="260" r:id="rId3"/>
    <p:sldId id="259" r:id="rId4"/>
    <p:sldId id="258" r:id="rId5"/>
    <p:sldId id="283" r:id="rId6"/>
    <p:sldId id="264" r:id="rId7"/>
    <p:sldId id="261" r:id="rId8"/>
    <p:sldId id="262" r:id="rId9"/>
    <p:sldId id="263" r:id="rId10"/>
    <p:sldId id="267" r:id="rId11"/>
    <p:sldId id="275" r:id="rId12"/>
    <p:sldId id="266" r:id="rId13"/>
    <p:sldId id="282" r:id="rId14"/>
    <p:sldId id="268" r:id="rId15"/>
    <p:sldId id="269" r:id="rId16"/>
    <p:sldId id="276" r:id="rId17"/>
    <p:sldId id="279" r:id="rId18"/>
    <p:sldId id="278" r:id="rId19"/>
    <p:sldId id="280" r:id="rId20"/>
    <p:sldId id="277" r:id="rId21"/>
    <p:sldId id="270" r:id="rId22"/>
    <p:sldId id="271" r:id="rId23"/>
    <p:sldId id="257" r:id="rId24"/>
    <p:sldId id="284" r:id="rId25"/>
    <p:sldId id="281" r:id="rId26"/>
    <p:sldId id="273" r:id="rId2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01" autoAdjust="0"/>
    <p:restoredTop sz="73201" autoAdjust="0"/>
  </p:normalViewPr>
  <p:slideViewPr>
    <p:cSldViewPr snapToGrid="0">
      <p:cViewPr>
        <p:scale>
          <a:sx n="75" d="100"/>
          <a:sy n="75" d="100"/>
        </p:scale>
        <p:origin x="744" y="65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a:t>
                </a:r>
                <a:r>
                  <a:rPr lang="en-US" altLang="ja-JP" sz="1860" b="1" dirty="0" smtClean="0"/>
                  <a:t> </a:t>
                </a:r>
                <a:r>
                  <a:rPr lang="en-US" altLang="ja-JP" sz="1860" b="1" dirty="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a:t>
                </a:r>
                <a:r>
                  <a:rPr lang="en-US" altLang="ja-JP" sz="1860" b="1" i="0" baseline="0" dirty="0" smtClean="0">
                    <a:effectLst/>
                  </a:rPr>
                  <a:t> </a:t>
                </a:r>
                <a:r>
                  <a:rPr lang="en-US" altLang="ja-JP" sz="1860" b="1" i="0" baseline="0" dirty="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lumMod val="65000"/>
                  <a:lumOff val="35000"/>
                </a:schemeClr>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a:t>
            </a:r>
            <a:r>
              <a:rPr kumimoji="1" lang="en-US" altLang="ja-JP" dirty="0" smtClean="0"/>
              <a:t>M2</a:t>
            </a:r>
            <a:r>
              <a:rPr kumimoji="1" lang="ja-JP" altLang="en-US" dirty="0" smtClean="0"/>
              <a:t>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まず、ソフトウェアテストに関する背景からです。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近年ソフトウェアに求められる要件が高度化・多様化する一方で，ユーザからはソフトウェアの品質確保やコスト削減に対する要求も増加しています．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ソフトウェアテストとは、ソフトウェア開発プロセスにおける最後の品質を確かめる工程で、ソフトウェアの不具合を検出し修正することでソフトウェアの品質を確保することが目的です。</a:t>
            </a:r>
            <a:endParaRPr kumimoji="1" lang="en-US" altLang="ja-JP" dirty="0" smtClean="0"/>
          </a:p>
          <a:p>
            <a:endParaRPr kumimoji="1" lang="en-US" altLang="ja-JP" dirty="0" smtClean="0"/>
          </a:p>
          <a:p>
            <a:r>
              <a:rPr kumimoji="1" lang="ja-JP" altLang="en-US" dirty="0" smtClean="0"/>
              <a:t>テスト工程は、テストする対象の粒度によって大きく</a:t>
            </a:r>
            <a:r>
              <a:rPr kumimoji="1" lang="en-US" altLang="ja-JP" dirty="0" smtClean="0"/>
              <a:t>3</a:t>
            </a:r>
            <a:r>
              <a:rPr kumimoji="1" lang="ja-JP" altLang="en-US" dirty="0" smtClean="0"/>
              <a:t>種類に分類できます。この中でも本研究では一番粒度が小さく関数・メソッド単位でテストを行う単体テストに着目しています。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a:t>
            </a:r>
            <a:r>
              <a:rPr kumimoji="1" lang="ja-JP" altLang="en-US" dirty="0" smtClean="0"/>
              <a:t>ソフトウェア開発全体の</a:t>
            </a:r>
            <a:r>
              <a:rPr kumimoji="1" lang="en-US" altLang="ja-JP" dirty="0" smtClean="0"/>
              <a:t>3</a:t>
            </a:r>
            <a:r>
              <a:rPr kumimoji="1" lang="ja-JP" altLang="en-US" dirty="0" smtClean="0"/>
              <a:t>割から</a:t>
            </a:r>
            <a:r>
              <a:rPr kumimoji="1" lang="en-US" altLang="ja-JP" dirty="0" smtClean="0"/>
              <a:t>5</a:t>
            </a:r>
            <a:r>
              <a:rPr kumimoji="1" lang="ja-JP" altLang="en-US" dirty="0" smtClean="0"/>
              <a:t>割の費用を占めるといわれています。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は単体テスト自動生成における最先端のツールで、現在では</a:t>
            </a:r>
            <a:r>
              <a:rPr kumimoji="1" lang="en-US" altLang="ja-JP" dirty="0" err="1" smtClean="0"/>
              <a:t>EvoSuite</a:t>
            </a:r>
            <a:r>
              <a:rPr kumimoji="1" lang="ja-JP" altLang="en-US" dirty="0" smtClean="0"/>
              <a:t>をベースとした多くの研究がされています。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既存の自動生成ツールの利用は実装コスト削減のメリットがありますが，生成されたテストコードは，保守作業を困難にするといった課題があります．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3187409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a:t>
            </a:r>
            <a:r>
              <a:rPr lang="ja-JP" altLang="en-US" dirty="0" smtClean="0"/>
              <a:t>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372505"/>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4053592"/>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958708570"/>
              </p:ext>
            </p:extLst>
          </p:nvPr>
        </p:nvGraphicFramePr>
        <p:xfrm>
          <a:off x="7543339" y="3670907"/>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649210"/>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1243" y="3294878"/>
            <a:ext cx="445604" cy="445604"/>
          </a:xfrm>
          <a:prstGeom prst="rect">
            <a:avLst/>
          </a:prstGeom>
        </p:spPr>
      </p:pic>
      <p:sp>
        <p:nvSpPr>
          <p:cNvPr id="10" name="角丸四角形 9"/>
          <p:cNvSpPr/>
          <p:nvPr/>
        </p:nvSpPr>
        <p:spPr>
          <a:xfrm>
            <a:off x="1297971" y="4814349"/>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4829260"/>
            <a:ext cx="445604" cy="445604"/>
          </a:xfrm>
          <a:prstGeom prst="rect">
            <a:avLst/>
          </a:prstGeom>
        </p:spPr>
      </p:pic>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8885" y="5287214"/>
            <a:ext cx="445604" cy="445604"/>
          </a:xfrm>
          <a:prstGeom prst="rect">
            <a:avLst/>
          </a:prstGeom>
        </p:spPr>
      </p:pic>
      <p:sp>
        <p:nvSpPr>
          <p:cNvPr id="13" name="テキスト ボックス 12"/>
          <p:cNvSpPr txBox="1"/>
          <p:nvPr/>
        </p:nvSpPr>
        <p:spPr>
          <a:xfrm>
            <a:off x="2801281" y="5789552"/>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698556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23276" y="219428"/>
            <a:ext cx="7958841" cy="729386"/>
          </a:xfrm>
        </p:spPr>
        <p:txBody>
          <a:bodyPr>
            <a:normAutofit/>
          </a:bodyPr>
          <a:lstStyle/>
          <a:p>
            <a:r>
              <a:rPr lang="en-US" altLang="ja-JP" sz="2800" b="1" dirty="0"/>
              <a:t>Step4</a:t>
            </a:r>
            <a:r>
              <a:rPr lang="en-US" altLang="ja-JP" sz="2800" dirty="0"/>
              <a:t>: </a:t>
            </a:r>
            <a:r>
              <a:rPr lang="ja-JP" altLang="en-US" sz="2800" dirty="0"/>
              <a:t>推薦されるテストスイートの順位付け</a:t>
            </a:r>
            <a:endParaRPr kumimoji="1" lang="ja-JP" altLang="en-US" sz="2800" dirty="0"/>
          </a:p>
        </p:txBody>
      </p:sp>
      <p:sp>
        <p:nvSpPr>
          <p:cNvPr id="4"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a:t>
            </a:r>
            <a:r>
              <a:rPr lang="ja-JP" altLang="en-US" dirty="0" smtClean="0"/>
              <a:t>は、以下</a:t>
            </a:r>
            <a:r>
              <a:rPr lang="ja-JP" altLang="en-US" dirty="0" smtClean="0"/>
              <a:t>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(Stpe1)</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(Stpe3)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87193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227944" y="1986591"/>
            <a:ext cx="3535018" cy="387310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30000"/>
              </a:lnSpc>
              <a:buClr>
                <a:schemeClr val="tx1"/>
              </a:buClr>
              <a:buFont typeface="+mj-ea"/>
              <a:buAutoNum type="circleNumDbPlain"/>
            </a:pPr>
            <a:r>
              <a:rPr lang="ja-JP" altLang="en-US" sz="3200" dirty="0" smtClean="0"/>
              <a:t>入力コード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類似度</a:t>
            </a:r>
            <a:r>
              <a:rPr lang="en-US" altLang="ja-JP" sz="3200" dirty="0" smtClean="0"/>
              <a:t>(UPI)</a:t>
            </a:r>
          </a:p>
          <a:p>
            <a:pPr marL="514350" indent="-514350">
              <a:lnSpc>
                <a:spcPct val="130000"/>
              </a:lnSpc>
              <a:buClr>
                <a:schemeClr val="tx1"/>
              </a:buClr>
              <a:buFont typeface="+mj-ea"/>
              <a:buAutoNum type="circleNumDbPlain"/>
            </a:pPr>
            <a:r>
              <a:rPr lang="ja-JP" altLang="en-US" sz="3200" dirty="0" smtClean="0"/>
              <a:t>テストスメル</a:t>
            </a:r>
            <a:endParaRPr lang="en-US" altLang="ja-JP" sz="3200" dirty="0" smtClean="0"/>
          </a:p>
          <a:p>
            <a:pPr marL="514350" indent="-514350">
              <a:lnSpc>
                <a:spcPct val="130000"/>
              </a:lnSpc>
              <a:buClr>
                <a:schemeClr val="tx1"/>
              </a:buClr>
              <a:buFont typeface="+mj-ea"/>
              <a:buAutoNum type="circleNumDbPlain"/>
            </a:pPr>
            <a:r>
              <a:rPr lang="ja-JP" altLang="en-US" sz="3200" dirty="0" smtClean="0"/>
              <a:t>テストスイート</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a:t>
                      </a:r>
                      <a:r>
                        <a:rPr kumimoji="1" lang="ja-JP" altLang="en-US" dirty="0" smtClean="0">
                          <a:latin typeface="メイリオ" panose="020B0604030504040204" pitchFamily="50" charset="-128"/>
                          <a:ea typeface="メイリオ" panose="020B0604030504040204" pitchFamily="50" charset="-128"/>
                        </a:rPr>
                        <a:t>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a:t>
                      </a:r>
                      <a:r>
                        <a:rPr kumimoji="1" lang="ja-JP" altLang="en-US" dirty="0" smtClean="0">
                          <a:latin typeface="メイリオ" panose="020B0604030504040204" pitchFamily="50" charset="-128"/>
                          <a:ea typeface="メイリオ" panose="020B0604030504040204" pitchFamily="50" charset="-128"/>
                        </a:rPr>
                        <a:t>変更</a:t>
                      </a:r>
                      <a:r>
                        <a:rPr kumimoji="1" lang="ja-JP" altLang="en-US" dirty="0" smtClean="0">
                          <a:latin typeface="メイリオ" panose="020B0604030504040204" pitchFamily="50" charset="-128"/>
                          <a:ea typeface="メイリオ" panose="020B0604030504040204" pitchFamily="50" charset="-128"/>
                        </a:rPr>
                        <a:t>し、計算</a:t>
                      </a:r>
                      <a:r>
                        <a:rPr kumimoji="1" lang="ja-JP" altLang="en-US" dirty="0" smtClean="0">
                          <a:latin typeface="メイリオ" panose="020B0604030504040204" pitchFamily="50" charset="-128"/>
                          <a:ea typeface="メイリオ" panose="020B0604030504040204" pitchFamily="50" charset="-128"/>
                        </a:rPr>
                        <a:t>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a:t>
            </a:r>
            <a:r>
              <a:rPr lang="ja-JP" altLang="en-US" dirty="0" smtClean="0"/>
              <a:t>カバレッジを</a:t>
            </a:r>
            <a:r>
              <a:rPr lang="ja-JP" altLang="en-US" dirty="0" smtClean="0"/>
              <a:t>持つテストコードの作成</a:t>
            </a:r>
            <a:r>
              <a:rPr lang="en-US" altLang="ja-JP" dirty="0" smtClean="0"/>
              <a:t/>
            </a:r>
            <a:br>
              <a:rPr lang="en-US" altLang="ja-JP" dirty="0" smtClean="0"/>
            </a:br>
            <a:r>
              <a:rPr lang="en-US" altLang="ja-JP" dirty="0" smtClean="0"/>
              <a:t>         </a:t>
            </a:r>
            <a:r>
              <a:rPr lang="ja-JP" altLang="en-US" dirty="0" smtClean="0"/>
              <a:t>を</a:t>
            </a:r>
            <a:r>
              <a:rPr lang="ja-JP" altLang="en-US" dirty="0" smtClean="0"/>
              <a:t>支援できるか</a:t>
            </a:r>
            <a:r>
              <a:rPr lang="ja-JP" altLang="en-US" dirty="0" smtClean="0"/>
              <a:t>？</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a:t>
            </a:r>
            <a:r>
              <a:rPr lang="ja-JP" altLang="en-US" dirty="0" smtClean="0"/>
              <a:t>作成時間を削減できるか</a:t>
            </a:r>
            <a:r>
              <a:rPr lang="ja-JP" altLang="en-US" dirty="0" smtClean="0"/>
              <a:t>？</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a:t>
            </a:r>
            <a:r>
              <a:rPr lang="ja-JP" altLang="en-US" dirty="0" smtClean="0"/>
              <a:t>を</a:t>
            </a:r>
            <a:r>
              <a:rPr lang="ja-JP" altLang="en-US" dirty="0" smtClean="0"/>
              <a:t>支援できる</a:t>
            </a:r>
            <a:r>
              <a:rPr lang="ja-JP" altLang="en-US" dirty="0" smtClean="0"/>
              <a:t>か</a:t>
            </a:r>
            <a:r>
              <a:rPr lang="ja-JP" altLang="en-US" dirty="0" smtClean="0"/>
              <a:t>？</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a:t>
            </a:r>
            <a:r>
              <a:rPr lang="ja-JP" altLang="en-US" dirty="0" smtClean="0"/>
              <a:t>利用</a:t>
            </a:r>
            <a:r>
              <a:rPr lang="ja-JP" altLang="en-US" dirty="0" smtClean="0"/>
              <a:t>は、開発者</a:t>
            </a:r>
            <a:r>
              <a:rPr lang="ja-JP" altLang="en-US" dirty="0" smtClean="0"/>
              <a:t>のテストコード作成</a:t>
            </a:r>
            <a:r>
              <a:rPr lang="ja-JP" altLang="en-US" dirty="0" smtClean="0"/>
              <a:t>タスクの</a:t>
            </a:r>
            <a:r>
              <a:rPr lang="en-US" altLang="ja-JP" dirty="0" smtClean="0"/>
              <a:t/>
            </a:r>
            <a:br>
              <a:rPr lang="en-US" altLang="ja-JP" dirty="0" smtClean="0"/>
            </a:br>
            <a:r>
              <a:rPr lang="en-US" altLang="ja-JP" dirty="0" smtClean="0"/>
              <a:t>         </a:t>
            </a:r>
            <a:r>
              <a:rPr lang="ja-JP" altLang="en-US" dirty="0" smtClean="0"/>
              <a:t>認識</a:t>
            </a:r>
            <a:r>
              <a:rPr lang="ja-JP" altLang="en-US" dirty="0" smtClean="0"/>
              <a:t>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20648430"/>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335121422"/>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3"/>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a:t>
            </a:r>
            <a:r>
              <a:rPr lang="ja-JP" altLang="en-US" sz="2800" dirty="0" smtClean="0">
                <a:latin typeface="メイリオ" panose="020B0604030504040204" pitchFamily="50" charset="-128"/>
                <a:ea typeface="メイリオ" panose="020B0604030504040204" pitchFamily="50" charset="-128"/>
              </a:rPr>
              <a:t>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smtClean="0">
                <a:latin typeface="メイリオ" panose="020B0604030504040204" pitchFamily="50" charset="-128"/>
                <a:ea typeface="メイリオ" panose="020B0604030504040204" pitchFamily="50" charset="-128"/>
              </a:rPr>
              <a:t>を向上するのに役立つ可能性がある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7823895" cy="729386"/>
          </a:xfrm>
        </p:spPr>
        <p:txBody>
          <a:bodyPr>
            <a:normAutofit fontScale="90000"/>
          </a:bodyPr>
          <a:lstStyle/>
          <a:p>
            <a:r>
              <a:rPr lang="en-US" altLang="ja-JP" b="1" dirty="0"/>
              <a:t>RQ2. </a:t>
            </a:r>
            <a:r>
              <a:rPr lang="en-US" altLang="ja-JP" dirty="0" err="1"/>
              <a:t>SuiteRec</a:t>
            </a:r>
            <a:r>
              <a:rPr lang="ja-JP" altLang="en-US" dirty="0"/>
              <a:t>は、テストコード作成を</a:t>
            </a:r>
            <a:r>
              <a:rPr lang="ja-JP" altLang="en-US" dirty="0" smtClean="0"/>
              <a:t>削減</a:t>
            </a:r>
            <a:r>
              <a:rPr lang="en-US" altLang="ja-JP" dirty="0" smtClean="0"/>
              <a:t/>
            </a:r>
            <a:br>
              <a:rPr lang="en-US" altLang="ja-JP" dirty="0" smtClean="0"/>
            </a:br>
            <a:r>
              <a:rPr lang="en-US" altLang="ja-JP" dirty="0" smtClean="0"/>
              <a:t>        </a:t>
            </a:r>
            <a:r>
              <a:rPr lang="ja-JP" altLang="en-US" dirty="0" smtClean="0"/>
              <a:t>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ext uri="{D42A27DB-BD31-4B8C-83A1-F6EECF244321}">
                    <p14:modId xmlns:p14="http://schemas.microsoft.com/office/powerpoint/2010/main" val="3007663641"/>
                  </p:ext>
                </p:extLst>
              </p:nvPr>
            </p:nvGraphicFramePr>
            <p:xfrm>
              <a:off x="1140278" y="1577524"/>
              <a:ext cx="5197928" cy="3768724"/>
            </p:xfrm>
            <a:graphic>
              <a:graphicData uri="http://schemas.microsoft.com/office/drawing/2014/chartex">
                <c:chart xmlns:c="http://schemas.openxmlformats.org/drawingml/2006/chart" xmlns:r="http://schemas.openxmlformats.org/officeDocument/2006/relationships" r:id="rId2"/>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3"/>
              <a:stretch>
                <a:fillRect/>
              </a:stretch>
            </p:blipFill>
            <p:spPr>
              <a:xfrm>
                <a:off x="1140278" y="1577524"/>
                <a:ext cx="5197928" cy="3768724"/>
              </a:xfrm>
              <a:prstGeom prst="rect">
                <a:avLst/>
              </a:prstGeom>
            </p:spPr>
          </p:pic>
        </mc:Fallback>
      </mc:AlternateContent>
      <p:sp>
        <p:nvSpPr>
          <p:cNvPr id="5" name="角丸四角形 4"/>
          <p:cNvSpPr/>
          <p:nvPr/>
        </p:nvSpPr>
        <p:spPr>
          <a:xfrm>
            <a:off x="1612901" y="5346248"/>
            <a:ext cx="92011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a:t>
            </a:r>
            <a:r>
              <a:rPr lang="ja-JP" altLang="en-US" sz="2800" dirty="0" smtClean="0">
                <a:latin typeface="メイリオ" panose="020B0604030504040204" pitchFamily="50" charset="-128"/>
                <a:ea typeface="メイリオ" panose="020B0604030504040204" pitchFamily="50" charset="-128"/>
              </a:rPr>
              <a:t>されたコードを理解し編集が必要</a:t>
            </a:r>
            <a:r>
              <a:rPr lang="ja-JP" altLang="en-US" sz="2800" dirty="0" smtClean="0">
                <a:latin typeface="メイリオ" panose="020B0604030504040204" pitchFamily="50" charset="-128"/>
                <a:ea typeface="メイリオ" panose="020B0604030504040204" pitchFamily="50" charset="-128"/>
              </a:rPr>
              <a:t>なので、開発者はテストコード</a:t>
            </a:r>
            <a:r>
              <a:rPr lang="ja-JP" altLang="en-US" sz="2800" dirty="0" smtClean="0">
                <a:latin typeface="メイリオ" panose="020B0604030504040204" pitchFamily="50" charset="-128"/>
                <a:ea typeface="メイリオ" panose="020B0604030504040204" pitchFamily="50" charset="-128"/>
              </a:rPr>
              <a:t>作成に多くの時間を費やす可能性がある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rPr>
              <a:t>使用した</a:t>
            </a:r>
            <a:r>
              <a:rPr lang="ja-JP" altLang="en-US" sz="2000" dirty="0" smtClean="0">
                <a:latin typeface="メイリオ" panose="020B0604030504040204" pitchFamily="50" charset="-128"/>
                <a:ea typeface="メイリオ" panose="020B0604030504040204" pitchFamily="50" charset="-128"/>
              </a:rPr>
              <a:t>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a:t>
            </a:r>
            <a:r>
              <a:rPr lang="ja-JP" altLang="en-US" sz="2000" dirty="0" smtClean="0">
                <a:latin typeface="メイリオ" panose="020B0604030504040204" pitchFamily="50" charset="-128"/>
                <a:ea typeface="メイリオ" panose="020B0604030504040204" pitchFamily="50" charset="-128"/>
              </a:rPr>
              <a:t>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rPr>
              <a:t>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a:t>
            </a:r>
            <a:r>
              <a:rPr kumimoji="1" lang="ja-JP" altLang="en-US" sz="2000" dirty="0" smtClean="0">
                <a:latin typeface="メイリオ" panose="020B0604030504040204" pitchFamily="50" charset="-128"/>
                <a:ea typeface="メイリオ" panose="020B0604030504040204" pitchFamily="50" charset="-128"/>
              </a:rPr>
              <a:t>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a:t>
            </a:r>
            <a:r>
              <a:rPr kumimoji="1" lang="ja-JP" altLang="en-US" sz="2000" dirty="0" smtClean="0">
                <a:latin typeface="メイリオ" panose="020B0604030504040204" pitchFamily="50" charset="-128"/>
                <a:ea typeface="メイリオ" panose="020B0604030504040204" pitchFamily="50" charset="-128"/>
              </a:rPr>
              <a:t>は無駄なテストを作成する</a:t>
            </a:r>
            <a:r>
              <a:rPr kumimoji="1" lang="ja-JP" altLang="en-US" sz="2000" dirty="0" smtClean="0">
                <a:latin typeface="メイリオ" panose="020B0604030504040204" pitchFamily="50" charset="-128"/>
                <a:ea typeface="メイリオ" panose="020B0604030504040204" pitchFamily="50" charset="-128"/>
              </a:rPr>
              <a:t>のに時間</a:t>
            </a:r>
            <a:r>
              <a:rPr kumimoji="1" lang="ja-JP" altLang="en-US" sz="2000" dirty="0" smtClean="0">
                <a:latin typeface="メイリオ" panose="020B0604030504040204" pitchFamily="50" charset="-128"/>
                <a:ea typeface="メイリオ" panose="020B0604030504040204" pitchFamily="50" charset="-128"/>
              </a:rPr>
              <a:t>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2"/>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a:t>
            </a:r>
            <a:r>
              <a:rPr kumimoji="1" lang="ja-JP" altLang="en-US" sz="2000" dirty="0" smtClean="0">
                <a:latin typeface="メイリオ" panose="020B0604030504040204" pitchFamily="50" charset="-128"/>
                <a:ea typeface="メイリオ" panose="020B0604030504040204" pitchFamily="50" charset="-128"/>
              </a:rPr>
              <a:t>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a:t>
            </a:r>
            <a:r>
              <a:rPr lang="ja-JP" altLang="en-US" sz="2000" dirty="0" smtClean="0">
                <a:latin typeface="メイリオ" panose="020B0604030504040204" pitchFamily="50" charset="-128"/>
                <a:ea typeface="メイリオ" panose="020B0604030504040204" pitchFamily="50" charset="-128"/>
              </a:rPr>
              <a:t>場合</a:t>
            </a:r>
            <a:r>
              <a:rPr lang="ja-JP" altLang="en-US" sz="2000" dirty="0" smtClean="0">
                <a:latin typeface="メイリオ" panose="020B0604030504040204" pitchFamily="50" charset="-128"/>
                <a:ea typeface="メイリオ" panose="020B0604030504040204" pitchFamily="50" charset="-128"/>
              </a:rPr>
              <a:t>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a:t>
            </a:r>
            <a:r>
              <a:rPr lang="ja-JP" altLang="en-US" sz="2800" dirty="0" smtClean="0">
                <a:latin typeface="メイリオ" panose="020B0604030504040204" pitchFamily="50" charset="-128"/>
                <a:ea typeface="メイリオ" panose="020B0604030504040204" pitchFamily="50" charset="-128"/>
              </a:rPr>
              <a:t>は、推薦される</a:t>
            </a:r>
            <a:r>
              <a:rPr lang="ja-JP" altLang="en-US" sz="2800" dirty="0" smtClean="0">
                <a:latin typeface="メイリオ" panose="020B0604030504040204" pitchFamily="50" charset="-128"/>
                <a:ea typeface="メイリオ" panose="020B0604030504040204" pitchFamily="50" charset="-128"/>
              </a:rPr>
              <a:t>高品質のテストスイートを参考にすることで品質の高いテストコードを作成できる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ext uri="{D42A27DB-BD31-4B8C-83A1-F6EECF244321}">
                <p14:modId xmlns:p14="http://schemas.microsoft.com/office/powerpoint/2010/main" val="4206223936"/>
              </p:ext>
            </p:extLst>
          </p:nvPr>
        </p:nvGraphicFramePr>
        <p:xfrm>
          <a:off x="800100" y="2412601"/>
          <a:ext cx="10515599" cy="3622674"/>
        </p:xfrm>
        <a:graphic>
          <a:graphicData uri="http://schemas.openxmlformats.org/drawingml/2006/table">
            <a:tbl>
              <a:tblPr firstRow="1" bandRow="1">
                <a:tableStyleId>{B301B821-A1FF-4177-AEE7-76D212191A09}</a:tableStyleId>
              </a:tblPr>
              <a:tblGrid>
                <a:gridCol w="768350">
                  <a:extLst>
                    <a:ext uri="{9D8B030D-6E8A-4147-A177-3AD203B41FA5}">
                      <a16:colId xmlns:a16="http://schemas.microsoft.com/office/drawing/2014/main" val="1740428667"/>
                    </a:ext>
                  </a:extLst>
                </a:gridCol>
                <a:gridCol w="6010098">
                  <a:extLst>
                    <a:ext uri="{9D8B030D-6E8A-4147-A177-3AD203B41FA5}">
                      <a16:colId xmlns:a16="http://schemas.microsoft.com/office/drawing/2014/main" val="1687100423"/>
                    </a:ext>
                  </a:extLst>
                </a:gridCol>
                <a:gridCol w="729066">
                  <a:extLst>
                    <a:ext uri="{9D8B030D-6E8A-4147-A177-3AD203B41FA5}">
                      <a16:colId xmlns:a16="http://schemas.microsoft.com/office/drawing/2014/main" val="1844552685"/>
                    </a:ext>
                  </a:extLst>
                </a:gridCol>
                <a:gridCol w="776515">
                  <a:extLst>
                    <a:ext uri="{9D8B030D-6E8A-4147-A177-3AD203B41FA5}">
                      <a16:colId xmlns:a16="http://schemas.microsoft.com/office/drawing/2014/main" val="3240693190"/>
                    </a:ext>
                  </a:extLst>
                </a:gridCol>
                <a:gridCol w="762000">
                  <a:extLst>
                    <a:ext uri="{9D8B030D-6E8A-4147-A177-3AD203B41FA5}">
                      <a16:colId xmlns:a16="http://schemas.microsoft.com/office/drawing/2014/main" val="510230951"/>
                    </a:ext>
                  </a:extLst>
                </a:gridCol>
                <a:gridCol w="762000">
                  <a:extLst>
                    <a:ext uri="{9D8B030D-6E8A-4147-A177-3AD203B41FA5}">
                      <a16:colId xmlns:a16="http://schemas.microsoft.com/office/drawing/2014/main" val="477527568"/>
                    </a:ext>
                  </a:extLst>
                </a:gridCol>
                <a:gridCol w="707570">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2000" dirty="0" smtClean="0">
                          <a:latin typeface="メイリオ" panose="020B0604030504040204" pitchFamily="50" charset="-128"/>
                          <a:ea typeface="メイリオ" panose="020B0604030504040204" pitchFamily="50" charset="-128"/>
                        </a:rPr>
                        <a:t>テストコードの記述は簡単でした</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テストコードの記述は簡単でした</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rPr>
              <a:t>利用</a:t>
            </a:r>
            <a:r>
              <a:rPr lang="ja-JP" altLang="en-US" sz="2800" dirty="0" smtClean="0">
                <a:latin typeface="メイリオ" panose="020B0604030504040204" pitchFamily="50" charset="-128"/>
                <a:ea typeface="メイリオ" panose="020B0604030504040204" pitchFamily="50" charset="-128"/>
              </a:rPr>
              <a:t>した</a:t>
            </a:r>
            <a:r>
              <a:rPr lang="ja-JP" altLang="en-US" sz="2800" dirty="0" smtClean="0">
                <a:latin typeface="メイリオ" panose="020B0604030504040204" pitchFamily="50" charset="-128"/>
                <a:ea typeface="メイリオ" panose="020B0604030504040204" pitchFamily="50" charset="-128"/>
              </a:rPr>
              <a:t>場合、開発者</a:t>
            </a:r>
            <a:r>
              <a:rPr lang="ja-JP" altLang="en-US" sz="2800" dirty="0" smtClean="0">
                <a:latin typeface="メイリオ" panose="020B0604030504040204" pitchFamily="50" charset="-128"/>
                <a:ea typeface="メイリオ" panose="020B0604030504040204" pitchFamily="50" charset="-128"/>
              </a:rPr>
              <a:t>はテスト作成タスクを容易だと認識</a:t>
            </a:r>
            <a:r>
              <a:rPr lang="ja-JP" altLang="en-US" sz="2800" dirty="0" smtClean="0">
                <a:latin typeface="メイリオ" panose="020B0604030504040204" pitchFamily="50" charset="-128"/>
                <a:ea typeface="メイリオ" panose="020B0604030504040204" pitchFamily="50" charset="-128"/>
              </a:rPr>
              <a:t>し、作成</a:t>
            </a:r>
            <a:r>
              <a:rPr lang="ja-JP" altLang="en-US" sz="2800" dirty="0" smtClean="0">
                <a:latin typeface="メイリオ" panose="020B0604030504040204" pitchFamily="50" charset="-128"/>
                <a:ea typeface="メイリオ" panose="020B0604030504040204" pitchFamily="50" charset="-128"/>
              </a:rPr>
              <a:t>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2"/>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a:t>
            </a:r>
            <a:r>
              <a:rPr lang="ja-JP" altLang="en-US" sz="2400" dirty="0" smtClean="0"/>
              <a:t>コード検出技術を</a:t>
            </a:r>
            <a:r>
              <a:rPr lang="ja-JP" altLang="en-US" sz="2400" dirty="0" smtClean="0"/>
              <a:t>用いて、既存</a:t>
            </a:r>
            <a:r>
              <a:rPr lang="ja-JP" altLang="en-US" sz="2400" dirty="0" smtClean="0"/>
              <a:t>の高品質のテストコードを推薦するツールを提案</a:t>
            </a:r>
            <a:endParaRPr lang="en-US" altLang="ja-JP" sz="2400" dirty="0" smtClean="0"/>
          </a:p>
          <a:p>
            <a:pPr marL="685800" lvl="2">
              <a:spcBef>
                <a:spcPts val="1000"/>
              </a:spcBef>
            </a:pPr>
            <a:r>
              <a:rPr lang="ja-JP" altLang="en-US" sz="2400" dirty="0" smtClean="0"/>
              <a:t>提案</a:t>
            </a:r>
            <a:r>
              <a:rPr lang="ja-JP" altLang="en-US" sz="2400" dirty="0" smtClean="0"/>
              <a:t>ツールの有用性を定量的</a:t>
            </a:r>
            <a:r>
              <a:rPr lang="ja-JP" altLang="en-US" sz="2400" dirty="0" smtClean="0"/>
              <a:t>・定性的に</a:t>
            </a:r>
            <a:r>
              <a:rPr lang="ja-JP" altLang="en-US" sz="2400" dirty="0" smtClean="0"/>
              <a:t>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a:t>
            </a:r>
            <a:r>
              <a:rPr lang="ja-JP" altLang="en-US" sz="2400" dirty="0" smtClean="0"/>
              <a:t>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10515600" cy="2473326"/>
          </a:xfrm>
        </p:spPr>
        <p:txBody>
          <a:bodyPr/>
          <a:lstStyle/>
          <a:p>
            <a:r>
              <a:rPr lang="en-US" altLang="ja-JP" dirty="0" smtClean="0"/>
              <a:t>RQ1</a:t>
            </a:r>
            <a:r>
              <a:rPr lang="ja-JP" altLang="en-US" dirty="0" smtClean="0"/>
              <a:t>から、単純</a:t>
            </a:r>
            <a:r>
              <a:rPr lang="ja-JP" altLang="en-US" dirty="0"/>
              <a:t>な構造</a:t>
            </a:r>
            <a:r>
              <a:rPr lang="ja-JP" altLang="en-US" dirty="0" smtClean="0"/>
              <a:t>のプログラムのテストコードを</a:t>
            </a:r>
            <a:r>
              <a:rPr lang="ja-JP" altLang="en-US" dirty="0"/>
              <a:t>作成する</a:t>
            </a:r>
            <a:r>
              <a:rPr lang="ja-JP" altLang="en-US" dirty="0" smtClean="0"/>
              <a:t>場合、</a:t>
            </a:r>
            <a:r>
              <a:rPr lang="en-US" altLang="ja-JP" dirty="0" err="1" smtClean="0"/>
              <a:t>SuiteRec</a:t>
            </a:r>
            <a:r>
              <a:rPr lang="ja-JP" altLang="en-US" dirty="0"/>
              <a:t>の利用の有無で</a:t>
            </a:r>
            <a:r>
              <a:rPr lang="ja-JP" altLang="en-US" dirty="0" smtClean="0"/>
              <a:t>カバレッジに差</a:t>
            </a:r>
            <a:r>
              <a:rPr lang="ja-JP" altLang="en-US" dirty="0"/>
              <a:t>が</a:t>
            </a:r>
            <a:r>
              <a:rPr lang="ja-JP" altLang="en-US" dirty="0" smtClean="0"/>
              <a:t>ない</a:t>
            </a:r>
            <a:endParaRPr lang="en-US" altLang="ja-JP" dirty="0" smtClean="0"/>
          </a:p>
          <a:p>
            <a:endParaRPr kumimoji="1" lang="en-US" altLang="ja-JP" dirty="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kumimoji="1" lang="ja-JP" altLang="en-US" dirty="0"/>
          </a:p>
        </p:txBody>
      </p:sp>
      <p:sp>
        <p:nvSpPr>
          <p:cNvPr id="6" name="二等辺三角形 5"/>
          <p:cNvSpPr/>
          <p:nvPr/>
        </p:nvSpPr>
        <p:spPr>
          <a:xfrm rot="10800000">
            <a:off x="4342874" y="236837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a:t>
            </a:r>
            <a:r>
              <a:rPr lang="ja-JP" altLang="en-US" dirty="0" smtClean="0"/>
              <a:t>を</a:t>
            </a:r>
            <a:r>
              <a:rPr lang="ja-JP" altLang="en-US" dirty="0" smtClean="0"/>
              <a:t>どの程度</a:t>
            </a:r>
            <a:r>
              <a:rPr lang="ja-JP" altLang="en-US" dirty="0" smtClean="0"/>
              <a:t>支援</a:t>
            </a:r>
            <a:r>
              <a:rPr lang="ja-JP" altLang="en-US" dirty="0" smtClean="0"/>
              <a:t>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a:t>
            </a:r>
            <a:r>
              <a:rPr lang="ja-JP" altLang="en-US" dirty="0" smtClean="0"/>
              <a:t>を</a:t>
            </a:r>
            <a:r>
              <a:rPr lang="ja-JP" altLang="en-US" dirty="0" smtClean="0"/>
              <a:t>どの程度</a:t>
            </a:r>
            <a:r>
              <a:rPr lang="ja-JP" altLang="en-US" dirty="0" smtClean="0"/>
              <a:t>支援</a:t>
            </a:r>
            <a:r>
              <a:rPr lang="ja-JP" altLang="en-US" dirty="0" smtClean="0"/>
              <a:t>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4952999"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354701" y="3549287"/>
            <a:ext cx="2286000"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238999"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243357"/>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in </a:t>
            </a:r>
            <a:r>
              <a:rPr lang="en-US" altLang="ja-JP" sz="1200" dirty="0" err="1">
                <a:solidFill>
                  <a:schemeClr val="tx2"/>
                </a:solidFill>
              </a:rPr>
              <a:t>uence</a:t>
            </a:r>
            <a:r>
              <a:rPr lang="en-US" altLang="ja-JP" sz="1200" dirty="0">
                <a:solidFill>
                  <a:schemeClr val="tx2"/>
                </a:solidFill>
              </a:rPr>
              <a:t> software maintenance?  </a:t>
            </a:r>
            <a:r>
              <a:rPr lang="en-US" altLang="ja-JP" sz="1200" dirty="0" err="1">
                <a:solidFill>
                  <a:schemeClr val="tx2"/>
                </a:solidFill>
              </a:rPr>
              <a:t>InProceedings</a:t>
            </a:r>
            <a:r>
              <a:rPr lang="en-US" altLang="ja-JP" sz="1200" dirty="0">
                <a:solidFill>
                  <a:schemeClr val="tx2"/>
                </a:solidFill>
              </a:rPr>
              <a:t> of the International Conference on Software Testing, </a:t>
            </a:r>
            <a:r>
              <a:rPr lang="en-US" altLang="ja-JP" sz="1200" dirty="0" err="1">
                <a:solidFill>
                  <a:schemeClr val="tx2"/>
                </a:solidFill>
              </a:rPr>
              <a:t>Veri</a:t>
            </a:r>
            <a:r>
              <a:rPr lang="en-US" altLang="ja-JP" sz="1200" dirty="0">
                <a:solidFill>
                  <a:schemeClr val="tx2"/>
                </a:solidFill>
              </a:rPr>
              <a:t> </a:t>
            </a:r>
            <a:r>
              <a:rPr lang="en-US" altLang="ja-JP" sz="1200" dirty="0" err="1">
                <a:solidFill>
                  <a:schemeClr val="tx2"/>
                </a:solidFill>
              </a:rPr>
              <a:t>cationand</a:t>
            </a:r>
            <a:r>
              <a:rPr lang="en-US" altLang="ja-JP" sz="1200" dirty="0">
                <a:solidFill>
                  <a:schemeClr val="tx2"/>
                </a:solidFill>
              </a:rPr>
              <a:t> Validation (ICST), pages </a:t>
            </a:r>
            <a:r>
              <a:rPr lang="en-US" altLang="ja-JP" sz="1200" dirty="0" smtClean="0">
                <a:solidFill>
                  <a:schemeClr val="tx2"/>
                </a:solidFill>
              </a:rPr>
              <a:t>250-261</a:t>
            </a:r>
            <a:r>
              <a:rPr lang="en-US" altLang="ja-JP" sz="1200" dirty="0">
                <a:solidFill>
                  <a:schemeClr val="tx2"/>
                </a:solidFill>
              </a:rPr>
              <a:t>, 2018.</a:t>
            </a:r>
          </a:p>
        </p:txBody>
      </p:sp>
      <p:sp>
        <p:nvSpPr>
          <p:cNvPr id="6" name="フローチャート: 組合せ 5"/>
          <p:cNvSpPr/>
          <p:nvPr/>
        </p:nvSpPr>
        <p:spPr>
          <a:xfrm>
            <a:off x="4132189" y="360055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32124"/>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テスト失敗の原因がテストコードの問題なのか，テスト対象のコードによるものなのか判断が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57583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3287930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dirty="0" smtClean="0"/>
              <a:t>目的</a:t>
            </a:r>
            <a:r>
              <a:rPr kumimoji="1" lang="en-US" altLang="ja-JP" sz="3000"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dirty="0" smtClean="0"/>
              <a:t>アイディア</a:t>
            </a:r>
            <a:r>
              <a:rPr lang="en-US" altLang="ja-JP" sz="3000" dirty="0" smtClean="0"/>
              <a:t>: </a:t>
            </a:r>
            <a:r>
              <a:rPr lang="ja-JP" altLang="en-US" sz="3000" dirty="0" smtClean="0"/>
              <a:t>類似するコード間</a:t>
            </a:r>
            <a:r>
              <a:rPr lang="ja-JP" altLang="en-US" sz="3000" dirty="0" smtClean="0"/>
              <a:t>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8" idx="3"/>
            <a:endCxn id="10" idx="1"/>
          </p:cNvCxnSpPr>
          <p:nvPr/>
        </p:nvCxnSpPr>
        <p:spPr>
          <a:xfrm flipV="1">
            <a:off x="5444144" y="4600985"/>
            <a:ext cx="2549870" cy="3523"/>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810269" y="4666032"/>
            <a:ext cx="2061014"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類似コードペア</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127962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2"/>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595438"/>
            <a:ext cx="10515600" cy="1222375"/>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a:t>
            </a:r>
            <a:r>
              <a:rPr lang="ja-JP" altLang="en-US" dirty="0"/>
              <a:t>検出</a:t>
            </a:r>
          </a:p>
          <a:p>
            <a:pPr lvl="1"/>
            <a:endParaRPr kumimoji="1" lang="ja-JP" altLang="en-US" dirty="0"/>
          </a:p>
        </p:txBody>
      </p:sp>
      <p:sp>
        <p:nvSpPr>
          <p:cNvPr id="5" name="正方形/長方形 4"/>
          <p:cNvSpPr/>
          <p:nvPr/>
        </p:nvSpPr>
        <p:spPr>
          <a:xfrm>
            <a:off x="788504" y="3379361"/>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379361"/>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780038"/>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780038"/>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95567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a:t>
            </a:r>
            <a:r>
              <a:rPr lang="en-US" altLang="ja-JP" dirty="0">
                <a:solidFill>
                  <a:schemeClr val="bg1"/>
                </a:solidFill>
              </a:rPr>
              <a:t>: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9953</TotalTime>
  <Words>2032</Words>
  <Application>Microsoft Office PowerPoint</Application>
  <PresentationFormat>ワイド画面</PresentationFormat>
  <Paragraphs>364</Paragraphs>
  <Slides>26</Slides>
  <Notes>6</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26</vt:i4>
      </vt:variant>
    </vt:vector>
  </HeadingPairs>
  <TitlesOfParts>
    <vt:vector size="35" baseType="lpstr">
      <vt:lpstr>Meiryo UI</vt:lpstr>
      <vt:lpstr>ＭＳ Ｐゴシック</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テストスメル</vt:lpstr>
      <vt:lpstr>研究目的とアイディア</vt:lpstr>
      <vt:lpstr>提案ツールの概要</vt:lpstr>
      <vt:lpstr>Step1: 類似コード片の検出</vt:lpstr>
      <vt:lpstr>Step2: テストコードの検索</vt:lpstr>
      <vt:lpstr>Step3: テストスメルの検出</vt:lpstr>
      <vt:lpstr>Step4: 推薦されるテストスイートの順位付け</vt:lpstr>
      <vt:lpstr>SuiteRecのインターフェス</vt:lpstr>
      <vt:lpstr>評価実験</vt:lpstr>
      <vt:lpstr>評価実験</vt:lpstr>
      <vt:lpstr>リサーチクエスチョン(RQ)</vt:lpstr>
      <vt:lpstr>RQ1. SuiteRecは、高いカバレッジを持つ         テストコードの作成を支援できるか？</vt:lpstr>
      <vt:lpstr>RQ2. SuiteRecは、テストコード作成を削減         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議論</vt:lpstr>
      <vt:lpstr>研究内容</vt:lpstr>
      <vt:lpstr>本発表の概要</vt:lpstr>
      <vt:lpstr>議論</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52</cp:revision>
  <dcterms:created xsi:type="dcterms:W3CDTF">2020-01-21T13:07:49Z</dcterms:created>
  <dcterms:modified xsi:type="dcterms:W3CDTF">2020-01-29T01:46:26Z</dcterms:modified>
</cp:coreProperties>
</file>